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Aileron" charset="1" panose="00000500000000000000"/>
      <p:regular r:id="rId15"/>
    </p:embeddedFont>
    <p:embeddedFont>
      <p:font typeface="Aileron Bold" charset="1" panose="00000800000000000000"/>
      <p:regular r:id="rId16"/>
    </p:embeddedFont>
    <p:embeddedFont>
      <p:font typeface="Aileron Italics" charset="1" panose="00000500000000000000"/>
      <p:regular r:id="rId17"/>
    </p:embeddedFont>
    <p:embeddedFont>
      <p:font typeface="Aileron Bold Italics" charset="1" panose="00000800000000000000"/>
      <p:regular r:id="rId18"/>
    </p:embeddedFont>
    <p:embeddedFont>
      <p:font typeface="Aileron Thin" charset="1" panose="00000300000000000000"/>
      <p:regular r:id="rId19"/>
    </p:embeddedFont>
    <p:embeddedFont>
      <p:font typeface="Aileron Thin Italics" charset="1" panose="00000300000000000000"/>
      <p:regular r:id="rId20"/>
    </p:embeddedFont>
    <p:embeddedFont>
      <p:font typeface="Aileron Light" charset="1" panose="00000400000000000000"/>
      <p:regular r:id="rId21"/>
    </p:embeddedFont>
    <p:embeddedFont>
      <p:font typeface="Aileron Light Italics" charset="1" panose="00000400000000000000"/>
      <p:regular r:id="rId22"/>
    </p:embeddedFont>
    <p:embeddedFont>
      <p:font typeface="Aileron Ultra-Bold" charset="1" panose="00000A00000000000000"/>
      <p:regular r:id="rId23"/>
    </p:embeddedFont>
    <p:embeddedFont>
      <p:font typeface="Aileron Ultra-Bold Italics" charset="1" panose="00000A00000000000000"/>
      <p:regular r:id="rId24"/>
    </p:embeddedFont>
    <p:embeddedFont>
      <p:font typeface="Aileron Heavy" charset="1" panose="00000A00000000000000"/>
      <p:regular r:id="rId25"/>
    </p:embeddedFont>
    <p:embeddedFont>
      <p:font typeface="Aileron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45587" y="2171928"/>
            <a:ext cx="1142289" cy="2087631"/>
          </a:xfrm>
          <a:custGeom>
            <a:avLst/>
            <a:gdLst/>
            <a:ahLst/>
            <a:cxnLst/>
            <a:rect r="r" b="b" t="t" l="l"/>
            <a:pathLst>
              <a:path h="2087631" w="1142289">
                <a:moveTo>
                  <a:pt x="0" y="0"/>
                </a:moveTo>
                <a:lnTo>
                  <a:pt x="1142289" y="0"/>
                </a:lnTo>
                <a:lnTo>
                  <a:pt x="1142289" y="2087631"/>
                </a:lnTo>
                <a:lnTo>
                  <a:pt x="0" y="208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" t="0" r="-4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9001" y="3853561"/>
            <a:ext cx="8127730" cy="7176424"/>
            <a:chOff x="0" y="0"/>
            <a:chExt cx="10836974" cy="95685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10836974" cy="8258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598"/>
                </a:lnSpc>
              </a:pPr>
              <a:r>
                <a:rPr lang="en-US" sz="9598">
                  <a:solidFill>
                    <a:srgbClr val="43A5FF"/>
                  </a:solidFill>
                  <a:latin typeface="Poppins Bold"/>
                </a:rPr>
                <a:t>TANZANIA WATER WELLS PREDICTION</a:t>
              </a:r>
            </a:p>
            <a:p>
              <a:pPr>
                <a:lnSpc>
                  <a:spcPts val="9598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8839549"/>
              <a:ext cx="10668324" cy="106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9231099"/>
              <a:ext cx="8928951" cy="3374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0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53700" y="0"/>
            <a:ext cx="6234300" cy="10287000"/>
          </a:xfrm>
          <a:custGeom>
            <a:avLst/>
            <a:gdLst/>
            <a:ahLst/>
            <a:cxnLst/>
            <a:rect r="r" b="b" t="t" l="l"/>
            <a:pathLst>
              <a:path h="10287000" w="6234300">
                <a:moveTo>
                  <a:pt x="0" y="0"/>
                </a:moveTo>
                <a:lnTo>
                  <a:pt x="6234300" y="0"/>
                </a:lnTo>
                <a:lnTo>
                  <a:pt x="6234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86" t="-484" r="-52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0259" y="1085535"/>
            <a:ext cx="67020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23">
                <a:solidFill>
                  <a:srgbClr val="323232"/>
                </a:solidFill>
                <a:latin typeface="Poppins Medium Bold"/>
              </a:rPr>
              <a:t>WELLS OF LIFE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4338" y="9502734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4389" y="1238686"/>
            <a:ext cx="8190375" cy="8831027"/>
          </a:xfrm>
          <a:custGeom>
            <a:avLst/>
            <a:gdLst/>
            <a:ahLst/>
            <a:cxnLst/>
            <a:rect r="r" b="b" t="t" l="l"/>
            <a:pathLst>
              <a:path h="8831027" w="8190375">
                <a:moveTo>
                  <a:pt x="0" y="0"/>
                </a:moveTo>
                <a:lnTo>
                  <a:pt x="8190375" y="0"/>
                </a:lnTo>
                <a:lnTo>
                  <a:pt x="8190375" y="8831027"/>
                </a:lnTo>
                <a:lnTo>
                  <a:pt x="0" y="883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1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82253" y="2211007"/>
            <a:ext cx="9705747" cy="556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2787">
                <a:solidFill>
                  <a:srgbClr val="2C92D5"/>
                </a:solidFill>
                <a:latin typeface="Poppins Bold"/>
              </a:rPr>
              <a:t>Training Accuracy: 71.78% Validation accuracy: 70.17% Grid Search found the following optimal parameters: xgb__learning_rate: 0.2 xgb__max_depth: 6 xgb__min_child_weight: 1 xgb__n_estimators: 100 xgb__subsample: 0.7 Training Accuracy: 71.61% Validation accuracy: 70.06%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637325"/>
            <a:ext cx="8998362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Bold"/>
              </a:rPr>
              <a:t>XGBOOST MODEL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44093" y="-9659548"/>
            <a:ext cx="20270816" cy="10688248"/>
          </a:xfrm>
          <a:custGeom>
            <a:avLst/>
            <a:gdLst/>
            <a:ahLst/>
            <a:cxnLst/>
            <a:rect r="r" b="b" t="t" l="l"/>
            <a:pathLst>
              <a:path h="10688248" w="20270816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5144" y="9720021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137512"/>
          </a:xfrm>
          <a:custGeom>
            <a:avLst/>
            <a:gdLst/>
            <a:ahLst/>
            <a:cxnLst/>
            <a:rect r="r" b="b" t="t" l="l"/>
            <a:pathLst>
              <a:path h="4137512" w="18288000">
                <a:moveTo>
                  <a:pt x="0" y="0"/>
                </a:moveTo>
                <a:lnTo>
                  <a:pt x="18288000" y="0"/>
                </a:lnTo>
                <a:lnTo>
                  <a:pt x="18288000" y="4137512"/>
                </a:lnTo>
                <a:lnTo>
                  <a:pt x="0" y="413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751" r="0" b="-1157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8430" y="1617410"/>
            <a:ext cx="11931140" cy="94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>
                <a:solidFill>
                  <a:srgbClr val="FFFEFE"/>
                </a:solidFill>
                <a:latin typeface="Poppins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40795"/>
            <a:ext cx="16230600" cy="480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Feature Engineering</a:t>
            </a:r>
            <a:r>
              <a:rPr lang="en-US" sz="2100">
                <a:solidFill>
                  <a:srgbClr val="323232"/>
                </a:solidFill>
                <a:latin typeface="Poppins Bold"/>
              </a:rPr>
              <a:t>: Explore new features or enhance existing ones to provide better predictive insights.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Handle Class Imbalance: Implement techniques to address class imbalances in the dataset.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Ensemble Methods: Utilize ensemble methods to combine the strengths of multiple models.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Hyperparameter Tuning: Fine-tune model hyperparameters, particularly for algorithms like XGBoost.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Explore Advanced Models: Experiment with more sophisticated models like neural networks or gradient boosting machines.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Data Augmentation: Increase dataset diversity through data augmentation techniques.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Evaluate Model Interpretability: Ensure model predictions are interpretable to stakeholders through methods like SHAP values.</a:t>
            </a:r>
          </a:p>
          <a:p>
            <a:pPr marL="453390" indent="-226695" lvl="1">
              <a:lnSpc>
                <a:spcPts val="3885"/>
              </a:lnSpc>
              <a:buFont typeface="Arial"/>
              <a:buChar char="•"/>
            </a:pPr>
            <a:r>
              <a:rPr lang="en-US" sz="2100">
                <a:solidFill>
                  <a:srgbClr val="323232"/>
                </a:solidFill>
                <a:latin typeface="Poppins Bold"/>
              </a:rPr>
              <a:t>Continual Monitoring: Establish a system for ongoing model monitoring and updating to maintain relevance.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91321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00383" y="2736763"/>
            <a:ext cx="8005002" cy="3687351"/>
            <a:chOff x="0" y="0"/>
            <a:chExt cx="10673336" cy="4916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0184" cy="3145980"/>
            </a:xfrm>
            <a:custGeom>
              <a:avLst/>
              <a:gdLst/>
              <a:ahLst/>
              <a:cxnLst/>
              <a:rect r="r" b="b" t="t" l="l"/>
              <a:pathLst>
                <a:path h="3145980" w="1740184">
                  <a:moveTo>
                    <a:pt x="0" y="0"/>
                  </a:moveTo>
                  <a:lnTo>
                    <a:pt x="1740184" y="0"/>
                  </a:lnTo>
                  <a:lnTo>
                    <a:pt x="1740184" y="3145980"/>
                  </a:lnTo>
                  <a:lnTo>
                    <a:pt x="0" y="314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92" r="0" b="-592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972303"/>
              <a:ext cx="10673336" cy="944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>
                  <a:solidFill>
                    <a:srgbClr val="FFFEFE"/>
                  </a:solidFill>
                  <a:latin typeface="Poppins Medium Bold"/>
                </a:rPr>
                <a:t>THANK YOU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82615" y="1526072"/>
            <a:ext cx="5807115" cy="6108734"/>
          </a:xfrm>
          <a:custGeom>
            <a:avLst/>
            <a:gdLst/>
            <a:ahLst/>
            <a:cxnLst/>
            <a:rect r="r" b="b" t="t" l="l"/>
            <a:pathLst>
              <a:path h="6108734" w="5807115">
                <a:moveTo>
                  <a:pt x="0" y="0"/>
                </a:moveTo>
                <a:lnTo>
                  <a:pt x="5807116" y="0"/>
                </a:lnTo>
                <a:lnTo>
                  <a:pt x="5807116" y="6108734"/>
                </a:lnTo>
                <a:lnTo>
                  <a:pt x="0" y="610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79" t="0" r="-22229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91321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00585" y="4331175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28188" y="1878207"/>
            <a:ext cx="13631624" cy="1626534"/>
            <a:chOff x="0" y="0"/>
            <a:chExt cx="18175498" cy="21687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8100"/>
              <a:ext cx="18175498" cy="126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75"/>
                </a:lnSpc>
              </a:pPr>
              <a:r>
                <a:rPr lang="en-US" sz="6500">
                  <a:solidFill>
                    <a:srgbClr val="323232"/>
                  </a:solidFill>
                  <a:latin typeface="Poppins Bold"/>
                </a:rPr>
                <a:t>TABLE OF CONTENT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34002"/>
              <a:ext cx="18175498" cy="434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816632" y="4157979"/>
            <a:ext cx="2457385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49519" y="5013615"/>
            <a:ext cx="474598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Business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9519" y="5808788"/>
            <a:ext cx="410101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Data Understanding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38106" y="6663499"/>
            <a:ext cx="341443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Modeling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0790" y="5896580"/>
            <a:ext cx="341443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Next Steps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65759" y="4987580"/>
            <a:ext cx="37681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23232"/>
                </a:solidFill>
                <a:latin typeface="Poppins Light Bold"/>
              </a:rPr>
              <a:t>Recommendation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20790" y="4157979"/>
            <a:ext cx="3414436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23232"/>
                </a:solidFill>
                <a:latin typeface="Poppins Light Bold"/>
              </a:rPr>
              <a:t>Evaluation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700585" y="5186811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00585" y="5953730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00585" y="6836695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44913" y="4331175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44913" y="5186811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044913" y="6069776"/>
            <a:ext cx="232093" cy="232093"/>
          </a:xfrm>
          <a:custGeom>
            <a:avLst/>
            <a:gdLst/>
            <a:ahLst/>
            <a:cxnLst/>
            <a:rect r="r" b="b" t="t" l="l"/>
            <a:pathLst>
              <a:path h="232093" w="232093">
                <a:moveTo>
                  <a:pt x="0" y="0"/>
                </a:moveTo>
                <a:lnTo>
                  <a:pt x="232093" y="0"/>
                </a:lnTo>
                <a:lnTo>
                  <a:pt x="232093" y="232093"/>
                </a:lnTo>
                <a:lnTo>
                  <a:pt x="0" y="232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268393" y="1191810"/>
            <a:ext cx="1424789" cy="2618958"/>
          </a:xfrm>
          <a:custGeom>
            <a:avLst/>
            <a:gdLst/>
            <a:ahLst/>
            <a:cxnLst/>
            <a:rect r="r" b="b" t="t" l="l"/>
            <a:pathLst>
              <a:path h="2618958" w="1424789">
                <a:moveTo>
                  <a:pt x="0" y="0"/>
                </a:moveTo>
                <a:lnTo>
                  <a:pt x="1424789" y="0"/>
                </a:lnTo>
                <a:lnTo>
                  <a:pt x="1424789" y="2618958"/>
                </a:lnTo>
                <a:lnTo>
                  <a:pt x="0" y="2618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17" b="-3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12670" y="5759309"/>
            <a:ext cx="1424789" cy="2618958"/>
          </a:xfrm>
          <a:custGeom>
            <a:avLst/>
            <a:gdLst/>
            <a:ahLst/>
            <a:cxnLst/>
            <a:rect r="r" b="b" t="t" l="l"/>
            <a:pathLst>
              <a:path h="2618958" w="1424789">
                <a:moveTo>
                  <a:pt x="0" y="0"/>
                </a:moveTo>
                <a:lnTo>
                  <a:pt x="1424789" y="0"/>
                </a:lnTo>
                <a:lnTo>
                  <a:pt x="1424789" y="2618958"/>
                </a:lnTo>
                <a:lnTo>
                  <a:pt x="0" y="2618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17" b="-3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1344093" y="-9659548"/>
            <a:ext cx="20270816" cy="10688248"/>
          </a:xfrm>
          <a:custGeom>
            <a:avLst/>
            <a:gdLst/>
            <a:ahLst/>
            <a:cxnLst/>
            <a:rect r="r" b="b" t="t" l="l"/>
            <a:pathLst>
              <a:path h="10688248" w="20270816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A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9976" y="9710789"/>
            <a:ext cx="16230600" cy="9525"/>
          </a:xfrm>
          <a:prstGeom prst="rect">
            <a:avLst/>
          </a:prstGeom>
          <a:solidFill>
            <a:srgbClr val="32323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589656" y="3846644"/>
            <a:ext cx="6530504" cy="1259791"/>
            <a:chOff x="0" y="0"/>
            <a:chExt cx="8707339" cy="16797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300"/>
              <a:ext cx="8707339" cy="109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40"/>
                </a:lnSpc>
              </a:pPr>
              <a:r>
                <a:rPr lang="en-US" sz="5940">
                  <a:solidFill>
                    <a:srgbClr val="FFFEFE"/>
                  </a:solidFill>
                  <a:latin typeface="Poppins Bold"/>
                </a:rPr>
                <a:t>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90459"/>
              <a:ext cx="8707339" cy="289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3777559"/>
          </a:xfrm>
          <a:custGeom>
            <a:avLst/>
            <a:gdLst/>
            <a:ahLst/>
            <a:cxnLst/>
            <a:rect r="r" b="b" t="t" l="l"/>
            <a:pathLst>
              <a:path h="3777559" w="18288000">
                <a:moveTo>
                  <a:pt x="0" y="0"/>
                </a:moveTo>
                <a:lnTo>
                  <a:pt x="18288000" y="0"/>
                </a:lnTo>
                <a:lnTo>
                  <a:pt x="18288000" y="3777559"/>
                </a:lnTo>
                <a:lnTo>
                  <a:pt x="0" y="37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241" r="0" b="-6759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767" y="4840288"/>
            <a:ext cx="17995233" cy="42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2064" indent="-296032" lvl="1">
              <a:lnSpc>
                <a:spcPts val="4826"/>
              </a:lnSpc>
              <a:buFont typeface="Arial"/>
              <a:buChar char="•"/>
            </a:pPr>
            <a:r>
              <a:rPr lang="en-US" sz="2742">
                <a:solidFill>
                  <a:srgbClr val="FFFEFE"/>
                </a:solidFill>
                <a:latin typeface="Poppins Light Bold"/>
              </a:rPr>
              <a:t> Repository for predicting water well status in Tanzania for Wells of Life NGO</a:t>
            </a:r>
          </a:p>
          <a:p>
            <a:pPr marL="592064" indent="-296032" lvl="1">
              <a:lnSpc>
                <a:spcPts val="4826"/>
              </a:lnSpc>
              <a:buFont typeface="Arial"/>
              <a:buChar char="•"/>
            </a:pPr>
            <a:r>
              <a:rPr lang="en-US" sz="2742">
                <a:solidFill>
                  <a:srgbClr val="FFFEFE"/>
                </a:solidFill>
                <a:latin typeface="Poppins Light Bold"/>
              </a:rPr>
              <a:t>Goal: Efficiently identify wells needing repair for improved clean water access</a:t>
            </a:r>
          </a:p>
          <a:p>
            <a:pPr marL="592064" indent="-296032" lvl="1">
              <a:lnSpc>
                <a:spcPts val="4826"/>
              </a:lnSpc>
              <a:buFont typeface="Arial"/>
              <a:buChar char="•"/>
            </a:pPr>
            <a:r>
              <a:rPr lang="en-US" sz="2742">
                <a:solidFill>
                  <a:srgbClr val="FFFEFE"/>
                </a:solidFill>
                <a:latin typeface="Poppins Light Bold"/>
              </a:rPr>
              <a:t>Millions in Tanzania lack clean water, highlighting urgent need for effective maintenance prioritization</a:t>
            </a:r>
          </a:p>
          <a:p>
            <a:pPr marL="592064" indent="-296032" lvl="1">
              <a:lnSpc>
                <a:spcPts val="4826"/>
              </a:lnSpc>
              <a:buFont typeface="Arial"/>
              <a:buChar char="•"/>
            </a:pPr>
            <a:r>
              <a:rPr lang="en-US" sz="2742">
                <a:solidFill>
                  <a:srgbClr val="FFFEFE"/>
                </a:solidFill>
                <a:latin typeface="Poppins Light Bold"/>
              </a:rPr>
              <a:t> Utilizes machine learning algorithms for accurate well condition prediction</a:t>
            </a:r>
          </a:p>
          <a:p>
            <a:pPr marL="592064" indent="-296032" lvl="1">
              <a:lnSpc>
                <a:spcPts val="4826"/>
              </a:lnSpc>
              <a:buFont typeface="Arial"/>
              <a:buChar char="•"/>
            </a:pPr>
            <a:r>
              <a:rPr lang="en-US" sz="2742">
                <a:solidFill>
                  <a:srgbClr val="FFFEFE"/>
                </a:solidFill>
                <a:latin typeface="Poppins Light Bold"/>
              </a:rPr>
              <a:t> Benefits: Optimized resource allocation, proactive intervention, enhanced clean water access for communities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093" y="-9659548"/>
            <a:ext cx="20270816" cy="10688248"/>
          </a:xfrm>
          <a:custGeom>
            <a:avLst/>
            <a:gdLst/>
            <a:ahLst/>
            <a:cxnLst/>
            <a:rect r="r" b="b" t="t" l="l"/>
            <a:pathLst>
              <a:path h="10688248" w="20270816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9938" y="4897416"/>
            <a:ext cx="3200242" cy="2420547"/>
          </a:xfrm>
          <a:custGeom>
            <a:avLst/>
            <a:gdLst/>
            <a:ahLst/>
            <a:cxnLst/>
            <a:rect r="r" b="b" t="t" l="l"/>
            <a:pathLst>
              <a:path h="2420547" w="3200242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5990" y="1264314"/>
            <a:ext cx="7865324" cy="159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8"/>
              </a:lnSpc>
              <a:spcBef>
                <a:spcPct val="0"/>
              </a:spcBef>
            </a:pPr>
            <a:r>
              <a:rPr lang="en-US" sz="5620">
                <a:solidFill>
                  <a:srgbClr val="3759CF"/>
                </a:solidFill>
                <a:latin typeface="Poppins Bold"/>
              </a:rPr>
              <a:t>BUSINESS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120" y="3024006"/>
            <a:ext cx="12008706" cy="699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Purpose: Addressing the challenge faced by Wells of Life NGO in Tanzania to identify water wells needing repair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Context: Over 57 million Tanzanians struggle with clean water access, many wells require maintenance or have failed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Problem: Inefficient prioritization of maintenance due to limited resources and lack of systematic assessment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Solution: Develop a classifier using various data points (e.g., pump type, installation date) to predict well condition accurately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Impact: Optimized resource allocation, prioritized repairs, proactive intervention to prevent water supply disruptions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Outcome: Improved clean water access for Tanzanian communities</a:t>
            </a:r>
          </a:p>
          <a:p>
            <a:pPr>
              <a:lnSpc>
                <a:spcPts val="367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44093" y="-9659548"/>
            <a:ext cx="20270816" cy="10688248"/>
          </a:xfrm>
          <a:custGeom>
            <a:avLst/>
            <a:gdLst/>
            <a:ahLst/>
            <a:cxnLst/>
            <a:rect r="r" b="b" t="t" l="l"/>
            <a:pathLst>
              <a:path h="10688248" w="20270816">
                <a:moveTo>
                  <a:pt x="0" y="0"/>
                </a:moveTo>
                <a:lnTo>
                  <a:pt x="20270815" y="0"/>
                </a:lnTo>
                <a:lnTo>
                  <a:pt x="20270815" y="10688248"/>
                </a:lnTo>
                <a:lnTo>
                  <a:pt x="0" y="1068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19938" y="4897416"/>
            <a:ext cx="3200242" cy="2420547"/>
          </a:xfrm>
          <a:custGeom>
            <a:avLst/>
            <a:gdLst/>
            <a:ahLst/>
            <a:cxnLst/>
            <a:rect r="r" b="b" t="t" l="l"/>
            <a:pathLst>
              <a:path h="2420547" w="3200242">
                <a:moveTo>
                  <a:pt x="0" y="0"/>
                </a:moveTo>
                <a:lnTo>
                  <a:pt x="3200242" y="0"/>
                </a:lnTo>
                <a:lnTo>
                  <a:pt x="3200242" y="2420547"/>
                </a:lnTo>
                <a:lnTo>
                  <a:pt x="0" y="242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5990" y="1264314"/>
            <a:ext cx="8655932" cy="80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8"/>
              </a:lnSpc>
              <a:spcBef>
                <a:spcPct val="0"/>
              </a:spcBef>
            </a:pPr>
            <a:r>
              <a:rPr lang="en-US" sz="5620">
                <a:solidFill>
                  <a:srgbClr val="3759CF"/>
                </a:solidFill>
                <a:latin typeface="Poppins Bold"/>
              </a:rPr>
              <a:t>DATA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1314" y="2364928"/>
            <a:ext cx="12008706" cy="745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Data Source: Provided dataset from Taarifa and the Tanzanian Ministry of Water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Description: Dataset enables analysis of factors such as pump type, installation date, and management practices to classify pumps into functional, in need of repair, or non-functional categories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Goal: Utilize dataset in an intermediate-level practice competition to enhance maintenance operations and ensure clean water access in Tanzania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Importance: Understanding dataset's source, properties, and suitability crucial for developing accurate predictive models</a:t>
            </a:r>
          </a:p>
          <a:p>
            <a:pPr marL="606237" indent="-303119" lvl="1">
              <a:lnSpc>
                <a:spcPts val="3678"/>
              </a:lnSpc>
              <a:buFont typeface="Arial"/>
              <a:buChar char="•"/>
            </a:pPr>
            <a:r>
              <a:rPr lang="en-US" sz="2807">
                <a:solidFill>
                  <a:srgbClr val="323232"/>
                </a:solidFill>
                <a:latin typeface="Poppins Bold"/>
              </a:rPr>
              <a:t>Opportunity: Apply machine learning techniques to improve water infrastructure management and enhance water accessibility in Tanzania</a:t>
            </a:r>
          </a:p>
          <a:p>
            <a:pPr>
              <a:lnSpc>
                <a:spcPts val="367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6419" y="3722992"/>
            <a:ext cx="2807768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191919"/>
                </a:solidFill>
                <a:latin typeface="Aileron Bold"/>
              </a:rPr>
              <a:t>Business Understanding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28268" y="3722992"/>
            <a:ext cx="280776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191919"/>
                </a:solidFill>
                <a:latin typeface="Aileron Bold"/>
              </a:rPr>
              <a:t>Data Understanding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0116" y="3722992"/>
            <a:ext cx="280776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191919"/>
                </a:solidFill>
                <a:latin typeface="Aileron Bold"/>
              </a:rPr>
              <a:t>Data Preparation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1965" y="3722992"/>
            <a:ext cx="280776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191919"/>
                </a:solidFill>
                <a:latin typeface="Aileron Bold"/>
              </a:rPr>
              <a:t>Modeling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63813" y="3722992"/>
            <a:ext cx="2807768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42">
                <a:solidFill>
                  <a:srgbClr val="191919"/>
                </a:solidFill>
                <a:latin typeface="Aileron Bold"/>
              </a:rPr>
              <a:t>Evaluation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6419" y="4905079"/>
            <a:ext cx="2807768" cy="1641944"/>
            <a:chOff x="0" y="0"/>
            <a:chExt cx="5638478" cy="32308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577799" y="5383548"/>
            <a:ext cx="685008" cy="685008"/>
          </a:xfrm>
          <a:custGeom>
            <a:avLst/>
            <a:gdLst/>
            <a:ahLst/>
            <a:cxnLst/>
            <a:rect r="r" b="b" t="t" l="l"/>
            <a:pathLst>
              <a:path h="685008" w="685008">
                <a:moveTo>
                  <a:pt x="0" y="0"/>
                </a:moveTo>
                <a:lnTo>
                  <a:pt x="685008" y="0"/>
                </a:lnTo>
                <a:lnTo>
                  <a:pt x="685008" y="685007"/>
                </a:lnTo>
                <a:lnTo>
                  <a:pt x="0" y="685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628268" y="4905079"/>
            <a:ext cx="2807768" cy="1641944"/>
            <a:chOff x="0" y="0"/>
            <a:chExt cx="5638478" cy="32308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40116" y="4905079"/>
            <a:ext cx="2807768" cy="1641944"/>
            <a:chOff x="0" y="0"/>
            <a:chExt cx="5638478" cy="32308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851965" y="4905079"/>
            <a:ext cx="2807768" cy="1641944"/>
            <a:chOff x="0" y="0"/>
            <a:chExt cx="5638478" cy="32308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963813" y="4905079"/>
            <a:ext cx="2807768" cy="1641944"/>
            <a:chOff x="0" y="0"/>
            <a:chExt cx="5638478" cy="32308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624696" y="5318596"/>
            <a:ext cx="814911" cy="814911"/>
          </a:xfrm>
          <a:custGeom>
            <a:avLst/>
            <a:gdLst/>
            <a:ahLst/>
            <a:cxnLst/>
            <a:rect r="r" b="b" t="t" l="l"/>
            <a:pathLst>
              <a:path h="814911" w="814911">
                <a:moveTo>
                  <a:pt x="0" y="0"/>
                </a:moveTo>
                <a:lnTo>
                  <a:pt x="814911" y="0"/>
                </a:lnTo>
                <a:lnTo>
                  <a:pt x="814911" y="814911"/>
                </a:lnTo>
                <a:lnTo>
                  <a:pt x="0" y="814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771774" y="5353825"/>
            <a:ext cx="744452" cy="744452"/>
          </a:xfrm>
          <a:custGeom>
            <a:avLst/>
            <a:gdLst/>
            <a:ahLst/>
            <a:cxnLst/>
            <a:rect r="r" b="b" t="t" l="l"/>
            <a:pathLst>
              <a:path h="744452" w="744452">
                <a:moveTo>
                  <a:pt x="0" y="0"/>
                </a:moveTo>
                <a:lnTo>
                  <a:pt x="744452" y="0"/>
                </a:lnTo>
                <a:lnTo>
                  <a:pt x="744452" y="744453"/>
                </a:lnTo>
                <a:lnTo>
                  <a:pt x="0" y="7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895976" y="5366179"/>
            <a:ext cx="719745" cy="719745"/>
          </a:xfrm>
          <a:custGeom>
            <a:avLst/>
            <a:gdLst/>
            <a:ahLst/>
            <a:cxnLst/>
            <a:rect r="r" b="b" t="t" l="l"/>
            <a:pathLst>
              <a:path h="719745" w="719745">
                <a:moveTo>
                  <a:pt x="0" y="0"/>
                </a:moveTo>
                <a:lnTo>
                  <a:pt x="719745" y="0"/>
                </a:lnTo>
                <a:lnTo>
                  <a:pt x="719745" y="719745"/>
                </a:lnTo>
                <a:lnTo>
                  <a:pt x="0" y="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12788" y="5371142"/>
            <a:ext cx="709818" cy="709818"/>
          </a:xfrm>
          <a:custGeom>
            <a:avLst/>
            <a:gdLst/>
            <a:ahLst/>
            <a:cxnLst/>
            <a:rect r="r" b="b" t="t" l="l"/>
            <a:pathLst>
              <a:path h="709818" w="709818">
                <a:moveTo>
                  <a:pt x="0" y="0"/>
                </a:moveTo>
                <a:lnTo>
                  <a:pt x="709818" y="0"/>
                </a:lnTo>
                <a:lnTo>
                  <a:pt x="709818" y="709818"/>
                </a:lnTo>
                <a:lnTo>
                  <a:pt x="0" y="70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388853" y="1028700"/>
            <a:ext cx="11510293" cy="1064153"/>
            <a:chOff x="0" y="0"/>
            <a:chExt cx="15347058" cy="141887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15347058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91919"/>
                  </a:solidFill>
                  <a:latin typeface="Aileron Ultra-Bold"/>
                </a:rPr>
                <a:t>CRISP DM METHODOLOGY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66944" y="840175"/>
              <a:ext cx="1481317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1344093" y="-9659548"/>
            <a:ext cx="20087301" cy="10591486"/>
          </a:xfrm>
          <a:custGeom>
            <a:avLst/>
            <a:gdLst/>
            <a:ahLst/>
            <a:cxnLst/>
            <a:rect r="r" b="b" t="t" l="l"/>
            <a:pathLst>
              <a:path h="10591486" w="20087301">
                <a:moveTo>
                  <a:pt x="0" y="0"/>
                </a:moveTo>
                <a:lnTo>
                  <a:pt x="20087301" y="0"/>
                </a:lnTo>
                <a:lnTo>
                  <a:pt x="20087301" y="10591486"/>
                </a:lnTo>
                <a:lnTo>
                  <a:pt x="0" y="10591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1F314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386" y="217287"/>
            <a:ext cx="15882609" cy="8104078"/>
          </a:xfrm>
          <a:custGeom>
            <a:avLst/>
            <a:gdLst/>
            <a:ahLst/>
            <a:cxnLst/>
            <a:rect r="r" b="b" t="t" l="l"/>
            <a:pathLst>
              <a:path h="8104078" w="15882609">
                <a:moveTo>
                  <a:pt x="0" y="0"/>
                </a:moveTo>
                <a:lnTo>
                  <a:pt x="15882608" y="0"/>
                </a:lnTo>
                <a:lnTo>
                  <a:pt x="15882608" y="8104078"/>
                </a:lnTo>
                <a:lnTo>
                  <a:pt x="0" y="8104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5" r="0" b="-18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09076" y="8485394"/>
            <a:ext cx="18000782" cy="208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2279" indent="-256139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262626"/>
                </a:solidFill>
                <a:latin typeface="Poppins Bold"/>
              </a:rPr>
              <a:t>The colors correspond to the status groups: functional, functional needs repair, and non-functional.</a:t>
            </a:r>
          </a:p>
          <a:p>
            <a:pPr marL="512279" indent="-256139" lvl="1">
              <a:lnSpc>
                <a:spcPts val="3321"/>
              </a:lnSpc>
              <a:buFont typeface="Arial"/>
              <a:buChar char="•"/>
            </a:pPr>
            <a:r>
              <a:rPr lang="en-US" sz="2372">
                <a:solidFill>
                  <a:srgbClr val="262626"/>
                </a:solidFill>
                <a:latin typeface="Poppins Bold"/>
              </a:rPr>
              <a:t>The comparison allows for visualizing the relationship between basin and well functionality, providing insights into whether certain basins have a higher proportion of non-functional wells or if there are variations in functionality across different basins.</a:t>
            </a:r>
          </a:p>
          <a:p>
            <a:pPr>
              <a:lnSpc>
                <a:spcPts val="3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1F314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9666" y="0"/>
            <a:ext cx="16544681" cy="8623957"/>
          </a:xfrm>
          <a:custGeom>
            <a:avLst/>
            <a:gdLst/>
            <a:ahLst/>
            <a:cxnLst/>
            <a:rect r="r" b="b" t="t" l="l"/>
            <a:pathLst>
              <a:path h="8623957" w="16544681">
                <a:moveTo>
                  <a:pt x="0" y="0"/>
                </a:moveTo>
                <a:lnTo>
                  <a:pt x="16544680" y="0"/>
                </a:lnTo>
                <a:lnTo>
                  <a:pt x="16544680" y="8623957"/>
                </a:lnTo>
                <a:lnTo>
                  <a:pt x="0" y="862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1" r="0" b="-7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2610" y="8679814"/>
            <a:ext cx="17390086" cy="160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62626"/>
                </a:solidFill>
                <a:latin typeface="Poppins Bold"/>
              </a:rPr>
              <a:t>By visualizing the relationship between basin and water quantity, the plot allows for insights into whether certain basins tend to have more wells with abundant or scarce water quantities.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6230600" cy="566979"/>
            <a:chOff x="0" y="0"/>
            <a:chExt cx="21640800" cy="755972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1640800" cy="12700"/>
            </a:xfrm>
            <a:prstGeom prst="rect">
              <a:avLst/>
            </a:prstGeom>
            <a:solidFill>
              <a:srgbClr val="1F314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24978"/>
              <a:ext cx="8936114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432745" y="424978"/>
              <a:ext cx="6208055" cy="330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47659" y="157244"/>
            <a:ext cx="14182804" cy="8579721"/>
          </a:xfrm>
          <a:custGeom>
            <a:avLst/>
            <a:gdLst/>
            <a:ahLst/>
            <a:cxnLst/>
            <a:rect r="r" b="b" t="t" l="l"/>
            <a:pathLst>
              <a:path h="8579721" w="14182804">
                <a:moveTo>
                  <a:pt x="0" y="0"/>
                </a:moveTo>
                <a:lnTo>
                  <a:pt x="14182803" y="0"/>
                </a:lnTo>
                <a:lnTo>
                  <a:pt x="14182803" y="8579720"/>
                </a:lnTo>
                <a:lnTo>
                  <a:pt x="0" y="8579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679814"/>
            <a:ext cx="16265327" cy="160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262626"/>
                </a:solidFill>
                <a:latin typeface="Poppins Bold"/>
              </a:rPr>
              <a:t>This visualization allows for understanding the distribution of well construction over time, providing insights into trends and patterns in the construction of water wells in Tanzania.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DAF-90bj4Ew</dc:identifier>
  <dcterms:modified xsi:type="dcterms:W3CDTF">2011-08-01T06:04:30Z</dcterms:modified>
  <cp:revision>1</cp:revision>
  <dc:title>Modern White and Blue Water Drive Church Presentation</dc:title>
</cp:coreProperties>
</file>